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28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83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505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3697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820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360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539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487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54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31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731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0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543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612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21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58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19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96C9FF4-93EB-415E-945D-E84123CC420C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8C0B077-4ADC-4D67-84D7-EF98A1E4A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58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Občanské soudní řízení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55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476" y="798287"/>
            <a:ext cx="7392610" cy="544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Rozhodování soudů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Ve věcech trestných</a:t>
            </a:r>
          </a:p>
          <a:p>
            <a:r>
              <a:rPr lang="cs-CZ" sz="3600" dirty="0" smtClean="0"/>
              <a:t>Při přezkumu rozhodnutí správních orgánů</a:t>
            </a:r>
          </a:p>
          <a:p>
            <a:r>
              <a:rPr lang="cs-CZ" sz="3600" b="1" dirty="0" smtClean="0"/>
              <a:t>Ve věcech občanských – občanské soudní řízení /civilní soudní řízení/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39327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Občanské soudní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Řeší:</a:t>
            </a:r>
          </a:p>
          <a:p>
            <a:r>
              <a:rPr lang="cs-CZ" sz="3200" dirty="0" smtClean="0"/>
              <a:t>Majetkové </a:t>
            </a:r>
            <a:r>
              <a:rPr lang="cs-CZ" sz="3200" dirty="0" smtClean="0"/>
              <a:t>spory</a:t>
            </a:r>
          </a:p>
          <a:p>
            <a:r>
              <a:rPr lang="cs-CZ" sz="3200" dirty="0" smtClean="0"/>
              <a:t>Určení otcovství</a:t>
            </a:r>
          </a:p>
          <a:p>
            <a:r>
              <a:rPr lang="cs-CZ" sz="3200" dirty="0" smtClean="0"/>
              <a:t>Rozvod manželství</a:t>
            </a:r>
          </a:p>
          <a:p>
            <a:r>
              <a:rPr lang="cs-CZ" sz="3200" dirty="0" smtClean="0"/>
              <a:t>Výživné na dítě apod.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7764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05483"/>
          </a:xfrm>
        </p:spPr>
        <p:txBody>
          <a:bodyPr/>
          <a:lstStyle/>
          <a:p>
            <a:r>
              <a:rPr lang="cs-CZ" dirty="0" smtClean="0"/>
              <a:t>Průběh občanského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3" y="1524000"/>
            <a:ext cx="11133084" cy="5138057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         Soud                                 zašle protistraně k vyjádření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	           s čím souhlasí,  s čím ne</a:t>
            </a:r>
          </a:p>
          <a:p>
            <a:pPr marL="0" indent="0">
              <a:buNone/>
            </a:pPr>
            <a:r>
              <a:rPr lang="cs-CZ" dirty="0" smtClean="0"/>
              <a:t>ŽALOBA</a:t>
            </a:r>
            <a:r>
              <a:rPr lang="cs-CZ" dirty="0"/>
              <a:t>	</a:t>
            </a:r>
            <a:r>
              <a:rPr lang="cs-CZ" dirty="0" smtClean="0"/>
              <a:t>						           </a:t>
            </a:r>
            <a:r>
              <a:rPr lang="cs-CZ" b="1" dirty="0" smtClean="0"/>
              <a:t>protistrana uvede své důkazy</a:t>
            </a:r>
          </a:p>
          <a:p>
            <a:pPr marL="0" indent="0">
              <a:buNone/>
            </a:pPr>
            <a:r>
              <a:rPr lang="cs-CZ" dirty="0" smtClean="0"/>
              <a:t> Návrh				</a:t>
            </a:r>
          </a:p>
          <a:p>
            <a:pPr marL="0" indent="0">
              <a:buNone/>
            </a:pPr>
            <a:r>
              <a:rPr lang="cs-CZ" b="1" dirty="0" smtClean="0"/>
              <a:t>Občan /osoba fyzická nebo právnická/</a:t>
            </a:r>
            <a:r>
              <a:rPr lang="cs-CZ" dirty="0" smtClean="0"/>
              <a:t>	 </a:t>
            </a:r>
            <a:r>
              <a:rPr lang="cs-CZ" b="1" dirty="0" smtClean="0"/>
              <a:t>soud nařídí jednání  </a:t>
            </a:r>
            <a:r>
              <a:rPr lang="cs-CZ" dirty="0" smtClean="0"/>
              <a:t>před soudem v soudní                       </a:t>
            </a:r>
          </a:p>
          <a:p>
            <a:pPr>
              <a:buFontTx/>
              <a:buChar char="-"/>
            </a:pPr>
            <a:r>
              <a:rPr lang="cs-CZ" b="1" dirty="0" smtClean="0"/>
              <a:t>Kdo</a:t>
            </a:r>
            <a:r>
              <a:rPr lang="cs-CZ" dirty="0" smtClean="0"/>
              <a:t> návrh podává				 síni  / je veřejné, někdy s  vyloučením/</a:t>
            </a:r>
          </a:p>
          <a:p>
            <a:pPr>
              <a:buFontTx/>
              <a:buChar char="-"/>
            </a:pPr>
            <a:r>
              <a:rPr lang="cs-CZ" b="1" dirty="0" smtClean="0"/>
              <a:t>Čeho</a:t>
            </a:r>
            <a:r>
              <a:rPr lang="cs-CZ" dirty="0" smtClean="0"/>
              <a:t> se domáhá				 strany přednesou názory, argumenty</a:t>
            </a:r>
          </a:p>
          <a:p>
            <a:pPr>
              <a:buFontTx/>
              <a:buChar char="-"/>
            </a:pPr>
            <a:r>
              <a:rPr lang="cs-CZ" b="1" dirty="0" smtClean="0"/>
              <a:t>Důkazy</a:t>
            </a:r>
            <a:r>
              <a:rPr lang="cs-CZ" dirty="0" smtClean="0"/>
              <a:t> podporující jejich nárok		 soud je zváží, </a:t>
            </a:r>
            <a:r>
              <a:rPr lang="cs-CZ" b="1" dirty="0" smtClean="0"/>
              <a:t>rozhodne o oprávněnosti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                                 neoprávněnosti vznesených </a:t>
            </a:r>
            <a:r>
              <a:rPr lang="cs-CZ" b="1" dirty="0" smtClean="0"/>
              <a:t>nároků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  Rozhodnutí  Rozsudek / veřejně/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41997" y="3265713"/>
            <a:ext cx="1233714" cy="4789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 rot="13778135">
            <a:off x="3493384" y="1821507"/>
            <a:ext cx="748252" cy="1542272"/>
          </a:xfrm>
          <a:prstGeom prst="downArrow">
            <a:avLst>
              <a:gd name="adj1" fmla="val 50000"/>
              <a:gd name="adj2" fmla="val 596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 rot="16200000">
            <a:off x="7091628" y="1480192"/>
            <a:ext cx="621326" cy="1277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817648" y="1848911"/>
            <a:ext cx="1654628" cy="5805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472276" y="5979886"/>
            <a:ext cx="1568644" cy="49348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 rot="19224522">
            <a:off x="5824740" y="2525527"/>
            <a:ext cx="530882" cy="117203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65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Smlouva o řešení majetkových sporů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Občané i právnické osoby – smlouva Rozhodčí</a:t>
            </a:r>
          </a:p>
          <a:p>
            <a:r>
              <a:rPr lang="cs-CZ" u="sng" dirty="0" smtClean="0">
                <a:solidFill>
                  <a:srgbClr val="FF0000"/>
                </a:solidFill>
              </a:rPr>
              <a:t>Spory majetkové mohou řešit tzv. </a:t>
            </a:r>
            <a:r>
              <a:rPr lang="cs-CZ" b="1" u="sng" dirty="0" smtClean="0">
                <a:solidFill>
                  <a:srgbClr val="FF0000"/>
                </a:solidFill>
              </a:rPr>
              <a:t>Rozhodci / každý plnoletý a svéprávný občan ČR/</a:t>
            </a:r>
          </a:p>
          <a:p>
            <a:r>
              <a:rPr lang="cs-CZ" b="1" u="sng" dirty="0" smtClean="0">
                <a:solidFill>
                  <a:srgbClr val="FF0000"/>
                </a:solidFill>
              </a:rPr>
              <a:t>Je rychlejší, neveřejné řízení, rychlá </a:t>
            </a:r>
            <a:r>
              <a:rPr lang="cs-CZ" b="1" u="sng" dirty="0" err="1" smtClean="0">
                <a:solidFill>
                  <a:srgbClr val="FF0000"/>
                </a:solidFill>
              </a:rPr>
              <a:t>vykonovatelnost</a:t>
            </a:r>
            <a:endParaRPr lang="cs-CZ" b="1" u="sng" dirty="0" smtClean="0">
              <a:solidFill>
                <a:srgbClr val="FF0000"/>
              </a:solidFill>
            </a:endParaRPr>
          </a:p>
          <a:p>
            <a:r>
              <a:rPr lang="cs-CZ" b="1" dirty="0" smtClean="0"/>
              <a:t>Stejně jako u soudu, ale nesmí předvolávat svědky, když nechtějí svědčit dobrovolně</a:t>
            </a:r>
          </a:p>
          <a:p>
            <a:r>
              <a:rPr lang="cs-CZ" dirty="0" smtClean="0"/>
              <a:t>Rozhodnutí rozhodce nahrazuje rozsudek soudu, strany jsou povinny podle něj jednat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63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 mezi občanskoprávním, trestně- právním a </a:t>
            </a:r>
            <a:r>
              <a:rPr lang="cs-CZ" smtClean="0"/>
              <a:t>správněprávním</a:t>
            </a:r>
            <a:r>
              <a:rPr lang="cs-CZ" dirty="0" smtClean="0"/>
              <a:t> soudním řízení</a:t>
            </a: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90018127"/>
              </p:ext>
            </p:extLst>
          </p:nvPr>
        </p:nvGraphicFramePr>
        <p:xfrm>
          <a:off x="914400" y="2366963"/>
          <a:ext cx="103632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  <a:gridCol w="2590800"/>
              </a:tblGrid>
              <a:tr h="2559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občanskoprávní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trestněprávní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správněprávní</a:t>
                      </a:r>
                      <a:endParaRPr lang="cs-CZ" dirty="0"/>
                    </a:p>
                  </a:txBody>
                  <a:tcPr/>
                </a:tc>
              </a:tr>
              <a:tr h="441847">
                <a:tc>
                  <a:txBody>
                    <a:bodyPr/>
                    <a:lstStyle/>
                    <a:p>
                      <a:r>
                        <a:rPr lang="cs-CZ" dirty="0" smtClean="0"/>
                        <a:t>Účastníci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Fyzické a právnické osoby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Fyzická nebo právnická osoba X státní zástupce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Fyzická nebo právnická osoba X úřad</a:t>
                      </a:r>
                      <a:endParaRPr lang="cs-CZ" dirty="0"/>
                    </a:p>
                  </a:txBody>
                  <a:tcPr/>
                </a:tc>
              </a:tr>
              <a:tr h="441847">
                <a:tc>
                  <a:txBody>
                    <a:bodyPr/>
                    <a:lstStyle/>
                    <a:p>
                      <a:r>
                        <a:rPr lang="cs-CZ" dirty="0" smtClean="0"/>
                        <a:t>Jedná 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 jejich právech a povinnostech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 vině</a:t>
                      </a:r>
                      <a:r>
                        <a:rPr lang="cs-CZ" baseline="0" dirty="0" smtClean="0"/>
                        <a:t>  a nevině, trestu</a:t>
                      </a:r>
                    </a:p>
                    <a:p>
                      <a:r>
                        <a:rPr lang="cs-CZ" baseline="0" dirty="0" smtClean="0"/>
                        <a:t>za spáchaný trestný čin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 zákonnost rozhodnutí, které</a:t>
                      </a:r>
                      <a:r>
                        <a:rPr lang="cs-CZ" baseline="0" dirty="0" smtClean="0"/>
                        <a:t> úřad vydal</a:t>
                      </a:r>
                      <a:endParaRPr lang="cs-CZ" dirty="0"/>
                    </a:p>
                  </a:txBody>
                  <a:tcPr/>
                </a:tc>
              </a:tr>
              <a:tr h="631210"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Řízení o dědictví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zpronevěra, ublížení na zdraví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Nečinnost úřadu při</a:t>
                      </a:r>
                      <a:r>
                        <a:rPr lang="cs-CZ" baseline="0" dirty="0" smtClean="0"/>
                        <a:t> vydání stavebního povolení</a:t>
                      </a:r>
                      <a:endParaRPr lang="cs-CZ" dirty="0"/>
                    </a:p>
                  </a:txBody>
                  <a:tcPr/>
                </a:tc>
              </a:tr>
              <a:tr h="2559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59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59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04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94</TotalTime>
  <Words>175</Words>
  <Application>Microsoft Office PowerPoint</Application>
  <PresentationFormat>Širokoúhlá obrazovka</PresentationFormat>
  <Paragraphs>46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Tw Cen MT</vt:lpstr>
      <vt:lpstr>Kapka</vt:lpstr>
      <vt:lpstr>Občanské soudní řízení</vt:lpstr>
      <vt:lpstr>Prezentace aplikace PowerPoint</vt:lpstr>
      <vt:lpstr>Rozhodování soudů</vt:lpstr>
      <vt:lpstr>Občanské soudní řízení</vt:lpstr>
      <vt:lpstr>Průběh občanského řízení</vt:lpstr>
      <vt:lpstr>Smlouva o řešení majetkových sporů</vt:lpstr>
      <vt:lpstr>Rozdíl mezi občanskoprávním, trestně- právním a správněprávním soudním řízení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Občanské soudní řízení</dc:title>
  <dc:creator>ludekpa</dc:creator>
  <cp:lastModifiedBy>ludekpa</cp:lastModifiedBy>
  <cp:revision>11</cp:revision>
  <dcterms:created xsi:type="dcterms:W3CDTF">2019-03-07T17:33:50Z</dcterms:created>
  <dcterms:modified xsi:type="dcterms:W3CDTF">2020-03-20T06:55:50Z</dcterms:modified>
</cp:coreProperties>
</file>